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68" r:id="rId9"/>
    <p:sldMasterId id="2147483780" r:id="rId10"/>
    <p:sldMasterId id="2147483792" r:id="rId11"/>
    <p:sldMasterId id="2147483804" r:id="rId12"/>
    <p:sldMasterId id="2147483816" r:id="rId13"/>
  </p:sldMasterIdLst>
  <p:handoutMasterIdLst>
    <p:handoutMasterId r:id="rId34"/>
  </p:handoutMasterIdLst>
  <p:sldIdLst>
    <p:sldId id="257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7" r:id="rId22"/>
    <p:sldId id="268" r:id="rId23"/>
    <p:sldId id="269" r:id="rId24"/>
    <p:sldId id="270" r:id="rId25"/>
    <p:sldId id="271" r:id="rId26"/>
    <p:sldId id="274" r:id="rId27"/>
    <p:sldId id="272" r:id="rId28"/>
    <p:sldId id="273" r:id="rId29"/>
    <p:sldId id="276" r:id="rId30"/>
    <p:sldId id="277" r:id="rId31"/>
    <p:sldId id="278" r:id="rId32"/>
    <p:sldId id="279" r:id="rId33"/>
  </p:sldIdLst>
  <p:sldSz cx="9144000" cy="6858000" type="screen4x3"/>
  <p:notesSz cx="6784975" cy="99187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9" autoAdjust="0"/>
    <p:restoredTop sz="94660"/>
  </p:normalViewPr>
  <p:slideViewPr>
    <p:cSldViewPr>
      <p:cViewPr varScale="1">
        <p:scale>
          <a:sx n="101" d="100"/>
          <a:sy n="101" d="100"/>
        </p:scale>
        <p:origin x="-1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43249" y="0"/>
            <a:ext cx="2940156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4994E-3C06-4E57-A570-3D23BF45BD42}" type="datetimeFigureOut">
              <a:rPr lang="sl-SI" smtClean="0"/>
              <a:t>11.10.2013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40156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43249" y="9421044"/>
            <a:ext cx="2940156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07B27-EC9F-49A5-A524-ED522A2F5C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54610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1498604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73380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28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1498604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4637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945116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92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9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09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84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08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79404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sl-SI" smtClean="0"/>
              <a:t>Kliknite ikono, če želite dodati sliko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63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05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74641"/>
            <a:ext cx="1066800" cy="589756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41"/>
            <a:ext cx="6400800" cy="5897561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88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74641"/>
            <a:ext cx="1066800" cy="589756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41"/>
            <a:ext cx="6400800" cy="5897561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96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1498604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91001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296321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61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5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39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87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0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79404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sl-SI" smtClean="0"/>
              <a:t>Kliknite ikono, če želite dodati sliko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74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1498604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34620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22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74641"/>
            <a:ext cx="1066800" cy="589756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41"/>
            <a:ext cx="6400800" cy="5897561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1498604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83578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3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175469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84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9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5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77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41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1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79404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sl-SI" smtClean="0"/>
              <a:t>Kliknite ikono, če želite dodati sliko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26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6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74641"/>
            <a:ext cx="1066800" cy="589756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41"/>
            <a:ext cx="6400800" cy="5897561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10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1498604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95114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43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789667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52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6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26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91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246488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15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79404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sl-SI" smtClean="0"/>
              <a:t>Kliknite ikono, če želite dodati sliko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8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30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74641"/>
            <a:ext cx="1066800" cy="589756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41"/>
            <a:ext cx="6400800" cy="5897561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1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76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44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9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1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03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25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79404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sl-SI" smtClean="0"/>
              <a:t>Kliknite ikono, če želite dodati sliko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77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22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74641"/>
            <a:ext cx="1066800" cy="589756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41"/>
            <a:ext cx="6400800" cy="5897561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08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1498604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74053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06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094756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6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70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68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1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599283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79404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sl-SI" smtClean="0"/>
              <a:t>Kliknite ikono, če želite dodati sliko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70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91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74641"/>
            <a:ext cx="1066800" cy="589756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41"/>
            <a:ext cx="6400800" cy="5897561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0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1498604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38902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43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219256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21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9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2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9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18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92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79404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sl-SI" smtClean="0"/>
              <a:t>Kliknite ikono, če želite dodati sliko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82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74641"/>
            <a:ext cx="1066800" cy="589756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41"/>
            <a:ext cx="6400800" cy="5897561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83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1498604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17416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87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640030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1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02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95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81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8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79404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sl-SI" smtClean="0"/>
              <a:t>Kliknite ikono, če želite dodati sliko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4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41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74641"/>
            <a:ext cx="1066800" cy="589756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41"/>
            <a:ext cx="6400800" cy="5897561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22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1498604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76042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22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151063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4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20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53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9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9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87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79404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sl-SI" smtClean="0"/>
              <a:t>Kliknite ikono, če želite dodati sliko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7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82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74641"/>
            <a:ext cx="1066800" cy="589756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41"/>
            <a:ext cx="6400800" cy="5897561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90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1498604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40314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49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168226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97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92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18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04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52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3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79404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sl-SI" smtClean="0"/>
              <a:t>Kliknite ikono, če želite dodati sliko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18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8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74641"/>
            <a:ext cx="1066800" cy="589756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41"/>
            <a:ext cx="6400800" cy="5897561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98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1498604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88402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12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30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438888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19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1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0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21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8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79404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sl-SI" smtClean="0"/>
              <a:t>Kliknite ikono, če želite dodati sliko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64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4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74641"/>
            <a:ext cx="1066800" cy="589756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41"/>
            <a:ext cx="6400800" cy="5897561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60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1498604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78612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79404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sl-SI" smtClean="0"/>
              <a:t>Kliknite ikono, če želite dodati sliko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80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849637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7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52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15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40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89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79404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sl-SI" smtClean="0"/>
              <a:t>Kliknite ikono, če želite dodati sliko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8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3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74641"/>
            <a:ext cx="1066800" cy="589756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41"/>
            <a:ext cx="6400800" cy="5897561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62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00804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1645" y="6400804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46" y="6400804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1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00804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1645" y="6400804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46" y="6400804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6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00804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1645" y="6400804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46" y="6400804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14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00804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1645" y="6400804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46" y="6400804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28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00804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1645" y="6400804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46" y="6400804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46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00804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1645" y="6400804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46" y="6400804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6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00804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1645" y="6400804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46" y="6400804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4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00804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1645" y="6400804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46" y="6400804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88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00804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1645" y="6400804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46" y="6400804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16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00804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1645" y="6400804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46" y="6400804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84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00804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1645" y="6400804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46" y="6400804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38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00804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1645" y="6400804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46" y="6400804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12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00804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10/11/2013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1645" y="6400804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46" y="6400804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61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mailto:sabina.burkeljca@guest.arnes.si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7864" y="4509120"/>
            <a:ext cx="5544616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sl-SI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sl-SI" sz="2700" dirty="0">
                <a:latin typeface="Times New Roman" pitchFamily="18" charset="0"/>
                <a:cs typeface="Times New Roman" pitchFamily="18" charset="0"/>
              </a:rPr>
            </a:br>
            <a:r>
              <a:rPr lang="sl-SI" sz="3100" b="1" dirty="0">
                <a:solidFill>
                  <a:srgbClr val="374C81"/>
                </a:solidFill>
              </a:rPr>
              <a:t>SIDRO</a:t>
            </a:r>
            <a:r>
              <a:rPr lang="sl-SI" sz="2400" b="1" dirty="0">
                <a:solidFill>
                  <a:srgbClr val="374C81"/>
                </a:solidFill>
              </a:rPr>
              <a:t/>
            </a:r>
            <a:br>
              <a:rPr lang="sl-SI" sz="2400" b="1" dirty="0">
                <a:solidFill>
                  <a:srgbClr val="374C81"/>
                </a:solidFill>
              </a:rPr>
            </a:br>
            <a:r>
              <a:rPr lang="sl-SI" sz="2000" b="1" dirty="0">
                <a:solidFill>
                  <a:srgbClr val="374C81"/>
                </a:solidFill>
              </a:rPr>
              <a:t>Nacionalna </a:t>
            </a:r>
            <a:r>
              <a:rPr lang="sl-SI" sz="2000" b="1" dirty="0" smtClean="0">
                <a:solidFill>
                  <a:srgbClr val="374C81"/>
                </a:solidFill>
              </a:rPr>
              <a:t>konferenca </a:t>
            </a:r>
            <a:r>
              <a:rPr lang="sl-SI" sz="2000" b="1" dirty="0">
                <a:solidFill>
                  <a:srgbClr val="374C81"/>
                </a:solidFill>
              </a:rPr>
              <a:t>S</a:t>
            </a:r>
            <a:r>
              <a:rPr lang="sl-SI" sz="2000" b="1" dirty="0" smtClean="0">
                <a:solidFill>
                  <a:srgbClr val="374C81"/>
                </a:solidFill>
              </a:rPr>
              <a:t>ocialna </a:t>
            </a:r>
            <a:r>
              <a:rPr lang="sl-SI" sz="2000" b="1" dirty="0">
                <a:solidFill>
                  <a:srgbClr val="374C81"/>
                </a:solidFill>
              </a:rPr>
              <a:t>in državljanska </a:t>
            </a:r>
            <a:r>
              <a:rPr lang="sl-SI" sz="2000" b="1" dirty="0" smtClean="0">
                <a:solidFill>
                  <a:srgbClr val="374C81"/>
                </a:solidFill>
              </a:rPr>
              <a:t>odgovornost</a:t>
            </a:r>
            <a:br>
              <a:rPr lang="sl-SI" sz="2000" b="1" dirty="0" smtClean="0">
                <a:solidFill>
                  <a:srgbClr val="374C81"/>
                </a:solidFill>
              </a:rPr>
            </a:br>
            <a:r>
              <a:rPr lang="sl-SI" sz="2000" b="1" dirty="0" smtClean="0">
                <a:solidFill>
                  <a:srgbClr val="374C81"/>
                </a:solidFill>
              </a:rPr>
              <a:t/>
            </a:r>
            <a:br>
              <a:rPr lang="sl-SI" sz="2000" b="1" dirty="0" smtClean="0">
                <a:solidFill>
                  <a:srgbClr val="374C81"/>
                </a:solidFill>
              </a:rPr>
            </a:br>
            <a:r>
              <a:rPr lang="sl-SI" sz="2000" b="1" dirty="0" smtClean="0">
                <a:solidFill>
                  <a:srgbClr val="374C81"/>
                </a:solidFill>
              </a:rPr>
              <a:t>Brdo pri Kranju, 10. oktober 2013</a:t>
            </a:r>
            <a:r>
              <a:rPr lang="sl-SI" sz="2400" b="1" dirty="0" smtClean="0">
                <a:solidFill>
                  <a:srgbClr val="374C81"/>
                </a:solidFill>
              </a:rPr>
              <a:t/>
            </a:r>
            <a:br>
              <a:rPr lang="sl-SI" sz="2400" b="1" dirty="0" smtClean="0">
                <a:solidFill>
                  <a:srgbClr val="374C81"/>
                </a:solidFill>
              </a:rPr>
            </a:b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9832" y="2636912"/>
            <a:ext cx="6048672" cy="2160240"/>
          </a:xfrm>
        </p:spPr>
        <p:txBody>
          <a:bodyPr>
            <a:normAutofit/>
          </a:bodyPr>
          <a:lstStyle/>
          <a:p>
            <a:pPr algn="ctr"/>
            <a:r>
              <a:rPr lang="sl-SI" sz="2000" b="1" dirty="0" smtClean="0">
                <a:latin typeface="Times New Roman" pitchFamily="18" charset="0"/>
                <a:cs typeface="Times New Roman" pitchFamily="18" charset="0"/>
              </a:rPr>
              <a:t>Sabina Burkeljca</a:t>
            </a:r>
            <a:r>
              <a:rPr lang="sl-SI" sz="2000" dirty="0" smtClean="0">
                <a:latin typeface="Times New Roman" pitchFamily="18" charset="0"/>
                <a:cs typeface="Times New Roman" pitchFamily="18" charset="0"/>
              </a:rPr>
              <a:t>, OŠ Rodica</a:t>
            </a:r>
          </a:p>
          <a:p>
            <a:pPr algn="ctr"/>
            <a:endParaRPr lang="sl-SI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l-SI" b="1" dirty="0" smtClean="0">
                <a:solidFill>
                  <a:srgbClr val="FF0000"/>
                </a:solidFill>
              </a:rPr>
              <a:t>S </a:t>
            </a:r>
            <a:r>
              <a:rPr lang="sl-SI" b="1" dirty="0">
                <a:solidFill>
                  <a:srgbClr val="FF0000"/>
                </a:solidFill>
              </a:rPr>
              <a:t>KNJIGO POMAGAMO SLIŠATI, VIDETI, ČUTITI, RAZUMETI, SPREMINJATI</a:t>
            </a: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4788024" y="6381328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sabina.burkeljca@guest.arnes.si</a:t>
            </a:r>
            <a:endParaRPr lang="sl-SI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62880"/>
            <a:ext cx="5112568" cy="255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7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88334" y="2"/>
            <a:ext cx="49877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sl-SI" sz="2800" dirty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Dobre knjige lahko </a:t>
            </a:r>
            <a:r>
              <a:rPr lang="sl-SI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zmanjšajo občutek odtujenosti</a:t>
            </a:r>
            <a:r>
              <a:rPr lang="sl-SI" sz="2800" dirty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, saj bralec zazna značaje književnih oseb, spozna, kaj občutijo in mislijo v okoliščinah, ki so podobne njegovim.</a:t>
            </a:r>
          </a:p>
          <a:p>
            <a:pPr defTabSz="1218987"/>
            <a:r>
              <a:rPr lang="sl-SI" sz="2800" dirty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Literarni teksti, zlasti tisti, ki odsevajo </a:t>
            </a:r>
            <a:r>
              <a:rPr lang="sl-SI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oblike sodobne realnosti</a:t>
            </a:r>
            <a:r>
              <a:rPr lang="sl-SI" sz="2800" dirty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, so pri pogovoru zelo </a:t>
            </a:r>
            <a:r>
              <a:rPr lang="sl-SI" sz="2800" dirty="0" smtClean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priporočljivi.</a:t>
            </a:r>
            <a:endParaRPr lang="sl-SI" sz="2800" dirty="0">
              <a:solidFill>
                <a:srgbClr val="374C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154" y="3833664"/>
            <a:ext cx="4238027" cy="3024336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0" y="5157192"/>
            <a:ext cx="4885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i="1" dirty="0" smtClean="0">
                <a:solidFill>
                  <a:srgbClr val="FF0000"/>
                </a:solidFill>
                <a:latin typeface="Lucida Calligraphy" panose="03010101010101010101" pitchFamily="66" charset="0"/>
              </a:rPr>
              <a:t>KDO DAJE, KDO PREJEMA?</a:t>
            </a:r>
            <a:endParaRPr lang="sl-SI" sz="2000" b="1" i="1" dirty="0">
              <a:solidFill>
                <a:srgbClr val="FF0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6732240" y="306896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f</a:t>
            </a:r>
            <a:r>
              <a:rPr lang="sl-SI" dirty="0" smtClean="0"/>
              <a:t>oto: internet - iz filma Ubežni delci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0500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616496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ODNOSI SO KLJUČNI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312664" y="1052736"/>
            <a:ext cx="39434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sl-SI" sz="2800" dirty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Razumevanje samega sebe je potrebno za kvalitetno osebno vključevanje v družbo in za iskrene medčloveške odnose. Človek </a:t>
            </a:r>
            <a:r>
              <a:rPr lang="sl-SI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sl-SI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odnosno bitje </a:t>
            </a:r>
            <a:r>
              <a:rPr lang="sl-SI" sz="2800" dirty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in ne more NE biti v odnosu z drugimi. Pri oblikovanju svoje </a:t>
            </a:r>
            <a:r>
              <a:rPr lang="sl-SI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identitete</a:t>
            </a:r>
            <a:r>
              <a:rPr lang="sl-SI" sz="2800" dirty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 potrebuje drugega, saj le tako lahko spozna samega sebe.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624" y="1484784"/>
            <a:ext cx="4146264" cy="3672408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5076056" y="5661248"/>
            <a:ext cx="364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f</a:t>
            </a:r>
            <a:r>
              <a:rPr lang="sl-SI" dirty="0" smtClean="0"/>
              <a:t>oto: internet – film Ubežni delci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2183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059438" y="0"/>
            <a:ext cx="5703562" cy="6858000"/>
          </a:xfrm>
        </p:spPr>
        <p:txBody>
          <a:bodyPr>
            <a:normAutofit fontScale="90000"/>
          </a:bodyPr>
          <a:lstStyle/>
          <a:p>
            <a:r>
              <a:rPr lang="sl-SI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l-SI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l-SI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LEPOTA</a:t>
            </a:r>
            <a:r>
              <a:rPr lang="sl-SI" sz="4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l-SI" sz="4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l-SI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l-SI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l-SI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Estetika/lepota </a:t>
            </a:r>
            <a:r>
              <a:rPr lang="sl-SI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literarnega besedila deluje na bralca </a:t>
            </a:r>
            <a:r>
              <a:rPr lang="sl-SI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zdravilno/katarzično,</a:t>
            </a:r>
            <a:r>
              <a:rPr lang="sl-SI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l-SI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mora ta biti </a:t>
            </a:r>
            <a:r>
              <a:rPr lang="sl-SI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notranje motiviran in odprt zanjo.  </a:t>
            </a:r>
            <a:br>
              <a:rPr lang="sl-SI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l-SI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*Mnogi berejo leposlovje, a na konkretni ravni ničesar ne spremenijo v svojem življenju, čeprav radi in veliko berejo in čeprav trdijo, da jih branje spreminja.                                         </a:t>
            </a:r>
            <a:r>
              <a:rPr lang="sl-SI" sz="4000" dirty="0">
                <a:solidFill>
                  <a:srgbClr val="FF0000"/>
                </a:solidFill>
              </a:rPr>
              <a:t/>
            </a:r>
            <a:br>
              <a:rPr lang="sl-SI" sz="4000" dirty="0">
                <a:solidFill>
                  <a:srgbClr val="FF0000"/>
                </a:solidFill>
              </a:rPr>
            </a:b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41186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07504" y="188640"/>
            <a:ext cx="468052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sl-SI" sz="2000" b="1" i="1" u="sng" dirty="0" smtClean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ANKETIRANJE UČENK</a:t>
            </a:r>
          </a:p>
          <a:p>
            <a:pPr defTabSz="1218987"/>
            <a:endParaRPr lang="sl-SI" sz="2000" i="1" dirty="0" smtClean="0">
              <a:solidFill>
                <a:srgbClr val="374C8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8987"/>
            <a:r>
              <a:rPr lang="sl-SI" sz="2000" i="1" dirty="0" smtClean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sl-SI" sz="2000" i="1" dirty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Včasih sem knjigo prebrala in tudi, če mi je bila všeč, </a:t>
            </a:r>
            <a:r>
              <a:rPr lang="sl-SI" sz="2000" i="1" dirty="0" smtClean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sem hitro </a:t>
            </a:r>
            <a:r>
              <a:rPr lang="sl-SI" sz="2000" i="1" dirty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pozabila obnovo in nikoli nisem preveč razmišljala </a:t>
            </a:r>
            <a:r>
              <a:rPr lang="sl-SI" sz="2000" i="1" dirty="0" smtClean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o njej</a:t>
            </a:r>
            <a:r>
              <a:rPr lang="sl-SI" sz="2000" i="1" dirty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. Zdaj pa, ko knjigo berem, o njej premišljujem in </a:t>
            </a:r>
            <a:r>
              <a:rPr lang="sl-SI" sz="2000" i="1" dirty="0" smtClean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razmišljam, </a:t>
            </a:r>
            <a:r>
              <a:rPr lang="pl-PL" sz="2000" i="1" dirty="0" smtClean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kako </a:t>
            </a:r>
            <a:r>
              <a:rPr lang="pl-PL" sz="2000" i="1" dirty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bi jaz odreagirala, kaj je določena oseba naredila narobe </a:t>
            </a:r>
            <a:r>
              <a:rPr lang="pl-PL" sz="2000" i="1" dirty="0" smtClean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sl-SI" sz="2000" i="1" dirty="0" smtClean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knjige </a:t>
            </a:r>
            <a:r>
              <a:rPr lang="sl-SI" sz="2000" i="1" dirty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povezujem z mojim življenjem. Všeč mi je, ker se o </a:t>
            </a:r>
            <a:r>
              <a:rPr lang="sl-SI" sz="2000" i="1" dirty="0" smtClean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knjigi </a:t>
            </a:r>
            <a:r>
              <a:rPr lang="it-IT" sz="2000" i="1" dirty="0" err="1" smtClean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pogovarjamo</a:t>
            </a:r>
            <a:r>
              <a:rPr lang="it-IT" sz="2000" i="1" dirty="0" smtClean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i="1" dirty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in je ne </a:t>
            </a:r>
            <a:r>
              <a:rPr lang="it-IT" sz="2000" i="1" dirty="0" err="1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samo</a:t>
            </a:r>
            <a:r>
              <a:rPr lang="it-IT" sz="2000" i="1" dirty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i="1" dirty="0" err="1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beremo</a:t>
            </a:r>
            <a:r>
              <a:rPr lang="it-IT" sz="2000" i="1" dirty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2000" i="1" dirty="0" err="1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ker</a:t>
            </a:r>
            <a:r>
              <a:rPr lang="it-IT" sz="2000" i="1" dirty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i="1" dirty="0" err="1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odpiramo</a:t>
            </a:r>
            <a:r>
              <a:rPr lang="it-IT" sz="2000" i="1" dirty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 nove teme </a:t>
            </a:r>
            <a:r>
              <a:rPr lang="it-IT" sz="2000" i="1" dirty="0" smtClean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sl-SI" sz="2000" i="1" dirty="0" smtClean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 vsaka </a:t>
            </a:r>
            <a:r>
              <a:rPr lang="sl-SI" sz="2000" i="1" dirty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pove svoje mnenje. Zdaj bolje poslušam mnenje </a:t>
            </a:r>
            <a:r>
              <a:rPr lang="sl-SI" sz="2000" i="1" dirty="0" smtClean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drugih, premislim</a:t>
            </a:r>
            <a:r>
              <a:rPr lang="sl-SI" sz="2000" i="1" dirty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, preden kaj storim in govorim o težavah. Postala </a:t>
            </a:r>
            <a:r>
              <a:rPr lang="sl-SI" sz="2000" i="1" dirty="0" smtClean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sem bolj </a:t>
            </a:r>
            <a:r>
              <a:rPr lang="sl-SI" sz="2000" i="1" dirty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potrpežljiva. Krožek bi priporočila vsem, ki nimajo </a:t>
            </a:r>
            <a:r>
              <a:rPr lang="sl-SI" sz="2000" i="1" dirty="0" smtClean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prijateljev, </a:t>
            </a:r>
            <a:r>
              <a:rPr lang="it-IT" sz="2000" i="1" dirty="0" err="1" smtClean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saj</a:t>
            </a:r>
            <a:r>
              <a:rPr lang="it-IT" sz="2000" i="1" dirty="0" smtClean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i="1" dirty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it-IT" sz="2000" i="1" dirty="0" err="1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tukaj</a:t>
            </a:r>
            <a:r>
              <a:rPr lang="it-IT" sz="2000" i="1" dirty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 z </a:t>
            </a:r>
            <a:r>
              <a:rPr lang="it-IT" sz="2000" i="1" dirty="0" err="1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ostalimi</a:t>
            </a:r>
            <a:r>
              <a:rPr lang="it-IT" sz="2000" i="1" dirty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i="1" dirty="0" err="1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bolj</a:t>
            </a:r>
            <a:r>
              <a:rPr lang="it-IT" sz="2000" i="1" dirty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i="1" dirty="0" err="1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povežejo</a:t>
            </a:r>
            <a:r>
              <a:rPr lang="it-IT" sz="2000" i="1" dirty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. In </a:t>
            </a:r>
            <a:r>
              <a:rPr lang="it-IT" sz="2000" i="1" dirty="0" err="1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tudi</a:t>
            </a:r>
            <a:r>
              <a:rPr lang="it-IT" sz="2000" i="1" dirty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i="1" dirty="0" err="1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tistim</a:t>
            </a:r>
            <a:r>
              <a:rPr lang="it-IT" sz="2000" i="1" dirty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2000" i="1" dirty="0" err="1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it-IT" sz="2000" i="1" dirty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 se ne </a:t>
            </a:r>
            <a:r>
              <a:rPr lang="it-IT" sz="2000" i="1" dirty="0" err="1" smtClean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morejo</a:t>
            </a:r>
            <a:r>
              <a:rPr lang="sl-SI" sz="2000" i="1" dirty="0" smtClean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 odpreti </a:t>
            </a:r>
            <a:r>
              <a:rPr lang="sl-SI" sz="2000" i="1" dirty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drugim.«  </a:t>
            </a:r>
            <a:endParaRPr lang="sl-SI" sz="2000" i="1" dirty="0" smtClean="0">
              <a:solidFill>
                <a:srgbClr val="374C8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8987"/>
            <a:r>
              <a:rPr lang="sl-SI" sz="2000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l-SI" sz="20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Tina</a:t>
            </a:r>
            <a:r>
              <a:rPr lang="sl-SI" sz="20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, OŠ Rodica, </a:t>
            </a:r>
            <a:r>
              <a:rPr lang="sl-SI" sz="20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15 let</a:t>
            </a:r>
            <a:r>
              <a:rPr lang="sl-SI" sz="20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sl-SI" sz="2000" b="1" i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98" y="3457104"/>
            <a:ext cx="427320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9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277813"/>
            <a:ext cx="6996907" cy="63090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Comenius</a:t>
            </a:r>
            <a:r>
              <a:rPr lang="sl-SI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</a:t>
            </a:r>
            <a:r>
              <a:rPr lang="sl-SI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„BIBLIOPREVENTIVA“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720"/>
            <a:ext cx="7067128" cy="367240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 EU 2009/2010 in 2010/2011.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Občina Domžale, pobudo za temo projekta – </a:t>
            </a:r>
            <a:r>
              <a:rPr lang="sl-SI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bibliopreventivo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OŠ Rodica, sodelujejo še: Vrtec Domžale, Center za mlade Domžale, Knjižnica Domžale.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Poljska: Občina Lodž, Gimnazija št. 16, Zavod Bližje sebi in Pedagoška knjižnica v Lodžu.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436096" y="5876925"/>
            <a:ext cx="37079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dirty="0" smtClean="0"/>
              <a:t>Nagrada projektu </a:t>
            </a:r>
            <a:r>
              <a:rPr lang="sl-SI" altLang="sl-SI" b="1" dirty="0" smtClean="0"/>
              <a:t>Jabolko kakovosti</a:t>
            </a:r>
            <a:r>
              <a:rPr lang="sl-SI" altLang="sl-SI" dirty="0" smtClean="0"/>
              <a:t>, december, 2011</a:t>
            </a:r>
            <a:endParaRPr lang="sl-SI" altLang="sl-SI" dirty="0"/>
          </a:p>
        </p:txBody>
      </p:sp>
      <p:pic>
        <p:nvPicPr>
          <p:cNvPr id="8198" name="Picture 6" descr="bibliopreventi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41031"/>
            <a:ext cx="1524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247812"/>
            <a:ext cx="3384376" cy="25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1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trubar\Dokumenti$\burkeljca\My Documents\Comenius Regio\Konferenca Bibliopreventiva - Plakat B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120"/>
            <a:ext cx="4820646" cy="682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DEF flag-logoeac-Com_SL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636838"/>
            <a:ext cx="20478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43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Predm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659044"/>
              </p:ext>
            </p:extLst>
          </p:nvPr>
        </p:nvGraphicFramePr>
        <p:xfrm>
          <a:off x="539552" y="548680"/>
          <a:ext cx="7614058" cy="5328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Acrobat Document" r:id="rId3" imgW="11458322" imgH="8019837" progId="AcroExch.Document.7">
                  <p:embed/>
                </p:oleObj>
              </mc:Choice>
              <mc:Fallback>
                <p:oleObj name="Acrobat Document" r:id="rId3" imgW="11458322" imgH="801983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548680"/>
                        <a:ext cx="7614058" cy="5328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oljeZBesedilom 2"/>
          <p:cNvSpPr txBox="1"/>
          <p:nvPr/>
        </p:nvSpPr>
        <p:spPr>
          <a:xfrm>
            <a:off x="1763688" y="609329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Zbornik </a:t>
            </a:r>
            <a:r>
              <a:rPr lang="sl-SI" b="1" i="1" dirty="0" smtClean="0"/>
              <a:t>Čudežnost besed</a:t>
            </a:r>
            <a:r>
              <a:rPr lang="sl-SI" dirty="0" smtClean="0"/>
              <a:t>, maj 2010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4624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850" y="260350"/>
            <a:ext cx="8677275" cy="6616700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  <a:defRPr/>
            </a:pPr>
            <a:endParaRPr lang="sl-SI" sz="2000" b="1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mednarodni konferenci z naslovom </a:t>
            </a:r>
            <a:r>
              <a:rPr lang="sl-SI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Knjige so otrokom v pomoč </a:t>
            </a: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smo se dotaknili pravljic in </a:t>
            </a:r>
            <a:r>
              <a:rPr lang="sl-SI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zdravljenja</a:t>
            </a: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njimi ter 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zdravilne moči leposlovja na splošno. </a:t>
            </a: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Slovenski strokovnjaki, pravljičarji, pisatelji, knjižničarji in drugi smo osvetljevali zdravilni/terapevtski učinek branja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sl-SI" dirty="0"/>
          </a:p>
          <a:p>
            <a:pPr>
              <a:defRPr/>
            </a:pPr>
            <a:endParaRPr lang="sl-SI" dirty="0" smtClean="0"/>
          </a:p>
          <a:p>
            <a:pPr>
              <a:defRPr/>
            </a:pPr>
            <a:endParaRPr lang="sl-SI" dirty="0"/>
          </a:p>
          <a:p>
            <a:pPr marL="0" indent="0">
              <a:buFont typeface="Wingdings" pitchFamily="2" charset="2"/>
              <a:buNone/>
              <a:defRPr/>
            </a:pPr>
            <a:endParaRPr lang="sl-SI" dirty="0"/>
          </a:p>
          <a:p>
            <a:pPr marL="0" indent="0">
              <a:buFont typeface="Wingdings" pitchFamily="2" charset="2"/>
              <a:buNone/>
              <a:defRPr/>
            </a:pPr>
            <a:endParaRPr lang="sl-SI" sz="16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sl-SI" sz="16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sl-SI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Zadnja mednarodna konferenca o biblioterapiji in delavnice za udeležence, marec 2011. </a:t>
            </a:r>
            <a:endParaRPr lang="sl-SI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sl-SI" dirty="0"/>
          </a:p>
        </p:txBody>
      </p:sp>
      <p:pic>
        <p:nvPicPr>
          <p:cNvPr id="12291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2646363"/>
            <a:ext cx="4713288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646363"/>
            <a:ext cx="4537075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27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187624" y="116632"/>
            <a:ext cx="4968552" cy="360039"/>
          </a:xfrm>
        </p:spPr>
        <p:txBody>
          <a:bodyPr>
            <a:noAutofit/>
          </a:bodyPr>
          <a:lstStyle/>
          <a:p>
            <a:r>
              <a:rPr lang="sl-SI" sz="2400" b="1" dirty="0" smtClean="0">
                <a:solidFill>
                  <a:srgbClr val="FF0000"/>
                </a:solidFill>
              </a:rPr>
              <a:t>NAŠE UGOTOVITVE</a:t>
            </a:r>
            <a:endParaRPr lang="sl-SI" sz="2400" b="1" dirty="0">
              <a:solidFill>
                <a:srgbClr val="FF0000"/>
              </a:solidFill>
            </a:endParaRPr>
          </a:p>
        </p:txBody>
      </p:sp>
      <p:sp>
        <p:nvSpPr>
          <p:cNvPr id="2" name="PoljeZBesedilom 1"/>
          <p:cNvSpPr txBox="1"/>
          <p:nvPr/>
        </p:nvSpPr>
        <p:spPr>
          <a:xfrm>
            <a:off x="179512" y="620688"/>
            <a:ext cx="617258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Učenci:</a:t>
            </a:r>
            <a:endParaRPr lang="sl-SI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postajajo </a:t>
            </a:r>
            <a:r>
              <a:rPr lang="sl-SI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senzibilnejši</a:t>
            </a:r>
            <a:r>
              <a:rPr lang="sl-SI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probleme okoli sebe,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učijo se </a:t>
            </a:r>
            <a:r>
              <a:rPr lang="sl-SI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poslušati</a:t>
            </a: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sl-SI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slišati </a:t>
            </a: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druge v skupini,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zavedajo se, da </a:t>
            </a:r>
            <a:r>
              <a:rPr lang="sl-SI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niso sami </a:t>
            </a: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svojim problemom,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bolj se znajo </a:t>
            </a:r>
            <a:r>
              <a:rPr lang="sl-SI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vživeti v druge</a:t>
            </a: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znajo primerno 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čustvovati</a:t>
            </a: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znajo pomagati sošolcu/prijatelju s </a:t>
            </a:r>
            <a:r>
              <a:rPr lang="sl-SI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pogovorom</a:t>
            </a: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če ima težavo,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manj so egoistični, bolj so </a:t>
            </a:r>
            <a:r>
              <a:rPr lang="sl-SI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sočutni</a:t>
            </a: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bolj zaprti učenci so postali </a:t>
            </a:r>
            <a:r>
              <a:rPr lang="sl-SI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bolj odprti</a:t>
            </a: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ostajajo več toliko na ravni impulzov, pač pa znajo v sebi </a:t>
            </a:r>
            <a:r>
              <a:rPr lang="sl-SI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prepoznati občutke, čustva</a:t>
            </a: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jih usmeriti,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postajajo </a:t>
            </a:r>
            <a:r>
              <a:rPr lang="sl-SI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strpnejši</a:t>
            </a: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njihov svet je </a:t>
            </a:r>
            <a:r>
              <a:rPr lang="sl-SI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globlji</a:t>
            </a: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955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4" y="-116012"/>
            <a:ext cx="9188044" cy="720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7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/>
          <p:cNvSpPr txBox="1"/>
          <p:nvPr/>
        </p:nvSpPr>
        <p:spPr>
          <a:xfrm>
            <a:off x="0" y="1124744"/>
            <a:ext cx="62281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sl-SI" sz="3200" b="1" dirty="0" smtClean="0">
                <a:solidFill>
                  <a:srgbClr val="FF0000"/>
                </a:solidFill>
              </a:rPr>
              <a:t>„Človeška rahločutnost, kje si?</a:t>
            </a:r>
          </a:p>
          <a:p>
            <a:pPr algn="ctr" defTabSz="1218987"/>
            <a:r>
              <a:rPr lang="sl-SI" sz="3200" b="1" dirty="0" smtClean="0">
                <a:solidFill>
                  <a:srgbClr val="FF0000"/>
                </a:solidFill>
              </a:rPr>
              <a:t>Res samo v knjigah?“</a:t>
            </a:r>
          </a:p>
          <a:p>
            <a:pPr defTabSz="1218987"/>
            <a:endParaRPr lang="sl-SI" sz="3200" b="1" dirty="0">
              <a:solidFill>
                <a:srgbClr val="FF0000"/>
              </a:solidFill>
            </a:endParaRPr>
          </a:p>
          <a:p>
            <a:pPr algn="ctr" defTabSz="1218987"/>
            <a:r>
              <a:rPr lang="sl-SI" sz="3200" b="1" i="1" dirty="0" err="1" smtClean="0">
                <a:solidFill>
                  <a:srgbClr val="FF0000"/>
                </a:solidFill>
              </a:rPr>
              <a:t>Izet</a:t>
            </a:r>
            <a:r>
              <a:rPr lang="sl-SI" sz="3200" b="1" i="1" dirty="0" smtClean="0">
                <a:solidFill>
                  <a:srgbClr val="FF0000"/>
                </a:solidFill>
              </a:rPr>
              <a:t> Sarajlić</a:t>
            </a:r>
            <a:endParaRPr lang="sl-SI" sz="3200" b="1" i="1" dirty="0">
              <a:solidFill>
                <a:srgbClr val="FF0000"/>
              </a:solidFill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66" y="836712"/>
            <a:ext cx="2939401" cy="5877272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3995936" y="637203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Foto: internet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3966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5040560" cy="936104"/>
          </a:xfrm>
        </p:spPr>
        <p:txBody>
          <a:bodyPr/>
          <a:lstStyle/>
          <a:p>
            <a:r>
              <a:rPr lang="sl-SI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Literatura</a:t>
            </a:r>
            <a:endParaRPr lang="sl-SI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1320800" y="1200727"/>
            <a:ext cx="627553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Neva Šlibar: </a:t>
            </a:r>
            <a:r>
              <a:rPr lang="sl-SI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Barve </a:t>
            </a:r>
            <a:r>
              <a:rPr lang="sl-SI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strpnosti, besede </a:t>
            </a:r>
            <a:r>
              <a:rPr lang="sl-SI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drugačnosti</a:t>
            </a:r>
            <a:r>
              <a:rPr lang="sl-SI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podobe tujosti : zakaj in kako preko književnosti vzgajati za strpnost, sprejemanje drugačnosti in tujosti</a:t>
            </a:r>
            <a:r>
              <a:rPr lang="sl-SI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Ljubljana: Center </a:t>
            </a: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pedagoško izobraževanje Filozofske 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fakultete, 2006.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sl-SI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Rachel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Naomi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l-SI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Remen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l-SI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Zgodbe ob kuhinjski mizi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Nova Gorica: Eno, 2004.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l-SI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Susanna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Tamaro: </a:t>
            </a:r>
            <a:r>
              <a:rPr lang="sl-SI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 vedno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Nova Gorica: Eno, 2012.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fotografije in drugo gradivo: Projekt </a:t>
            </a:r>
            <a:r>
              <a:rPr lang="sl-SI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Comenius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2009-2011.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Nekatere fotografije so z interneta.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5184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sl-SI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ZDRAVLJENJE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6475" y="1701800"/>
            <a:ext cx="4249542" cy="417547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l-SI" sz="3500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sl-SI" sz="4100" dirty="0">
                <a:latin typeface="Times New Roman" pitchFamily="18" charset="0"/>
                <a:cs typeface="Times New Roman" pitchFamily="18" charset="0"/>
              </a:rPr>
              <a:t>Vsak lahko vpliva na življenjsko silo. Zdravilna orodja in strategije zdravljenja so prirojena in so del skupne človeške dedne pravice, vendar jim verniki v tehnologijo namenjamo premalo pozornosti. </a:t>
            </a:r>
            <a:endParaRPr lang="sl-SI" sz="4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4100" dirty="0" smtClean="0">
                <a:latin typeface="Times New Roman" pitchFamily="18" charset="0"/>
                <a:cs typeface="Times New Roman" pitchFamily="18" charset="0"/>
              </a:rPr>
              <a:t>Kljub </a:t>
            </a:r>
            <a:r>
              <a:rPr lang="sl-SI" sz="4100" dirty="0">
                <a:latin typeface="Times New Roman" pitchFamily="18" charset="0"/>
                <a:cs typeface="Times New Roman" pitchFamily="18" charset="0"/>
              </a:rPr>
              <a:t>temu niso izgubila prav nič svoje moči</a:t>
            </a:r>
            <a:r>
              <a:rPr lang="sl-SI" sz="4100" dirty="0" smtClean="0">
                <a:latin typeface="Times New Roman" pitchFamily="18" charset="0"/>
                <a:cs typeface="Times New Roman" pitchFamily="18" charset="0"/>
              </a:rPr>
              <a:t>.“ </a:t>
            </a:r>
          </a:p>
          <a:p>
            <a:pPr marL="0" indent="0">
              <a:buNone/>
            </a:pPr>
            <a:r>
              <a:rPr lang="sl-SI" sz="4100" dirty="0" smtClean="0">
                <a:latin typeface="Times New Roman" pitchFamily="18" charset="0"/>
                <a:cs typeface="Times New Roman" pitchFamily="18" charset="0"/>
              </a:rPr>
              <a:t>(R. N. </a:t>
            </a:r>
            <a:r>
              <a:rPr lang="sl-SI" sz="4100" dirty="0" err="1" smtClean="0">
                <a:latin typeface="Times New Roman" pitchFamily="18" charset="0"/>
                <a:cs typeface="Times New Roman" pitchFamily="18" charset="0"/>
              </a:rPr>
              <a:t>Remen</a:t>
            </a:r>
            <a:r>
              <a:rPr lang="sl-SI" sz="41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l-SI" sz="4100" dirty="0"/>
              <a:t/>
            </a:r>
            <a:br>
              <a:rPr lang="sl-SI" sz="4100" dirty="0"/>
            </a:br>
            <a:r>
              <a:rPr lang="sl-SI" sz="4100" dirty="0"/>
              <a:t/>
            </a:r>
            <a:br>
              <a:rPr lang="sl-SI" sz="4100" dirty="0"/>
            </a:br>
            <a:endParaRPr lang="sl-SI" sz="41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41" y="116632"/>
            <a:ext cx="3295224" cy="6588732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3419872" y="637203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Foto: internet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3295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688504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dirty="0" smtClean="0">
                <a:solidFill>
                  <a:srgbClr val="FF0000"/>
                </a:solidFill>
              </a:rPr>
              <a:t>ZDRAVLJENJE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764704"/>
            <a:ext cx="8101941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>
                <a:latin typeface="Times New Roman" pitchFamily="18" charset="0"/>
                <a:cs typeface="Times New Roman" pitchFamily="18" charset="0"/>
              </a:rPr>
              <a:t>„Ljudje </a:t>
            </a:r>
            <a:r>
              <a:rPr lang="sl-SI" dirty="0">
                <a:latin typeface="Times New Roman" pitchFamily="18" charset="0"/>
                <a:cs typeface="Times New Roman" pitchFamily="18" charset="0"/>
              </a:rPr>
              <a:t>že od nekdaj zdravimo drug drugega. Pomagali smo si še pred pojavom kirurgov, psihologov, onkologov in internistov. Celjenje naše sedanje ranjenosti nemara leži v prepoznavanju in priklicu sposobnosti za medsebojno zdravljenje, ogromni moči v najpreprostejših človeških odnosih: moči dotika, blagru odpuščanja, milosti, da te nekdo sprejme takega, kakršen si, in najde v tebi nepričakovano dobroto.</a:t>
            </a:r>
            <a:br>
              <a:rPr lang="sl-SI" dirty="0">
                <a:latin typeface="Times New Roman" pitchFamily="18" charset="0"/>
                <a:cs typeface="Times New Roman" pitchFamily="18" charset="0"/>
              </a:rPr>
            </a:br>
            <a:r>
              <a:rPr lang="sl-SI" dirty="0">
                <a:latin typeface="Times New Roman" pitchFamily="18" charset="0"/>
                <a:cs typeface="Times New Roman" pitchFamily="18" charset="0"/>
              </a:rPr>
              <a:t>Vsak, ki živi, je kdaj trpel. Modrost, pridobljena iz ran in lastnih izkušenj trpljenja, prebuja sposobnost zdravljenja. Rekla bi, da je </a:t>
            </a:r>
            <a:r>
              <a:rPr lang="sl-SI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moja strokovnost manj pomembna </a:t>
            </a:r>
            <a:r>
              <a:rPr lang="sl-SI" dirty="0">
                <a:latin typeface="Times New Roman" pitchFamily="18" charset="0"/>
                <a:cs typeface="Times New Roman" pitchFamily="18" charset="0"/>
              </a:rPr>
              <a:t>kot to, da sem se spomnila celosti v sebi in drugih in ji tudi zaupam. Strokovno znanje zdravi, a ranjene ljudi najbolje celijo drugi ranjeni ljudje. Le drugi ranjeni ljudje razumejo, kaj je potrebno, </a:t>
            </a:r>
            <a:r>
              <a:rPr lang="sl-SI" u="sng" dirty="0">
                <a:latin typeface="Times New Roman" pitchFamily="18" charset="0"/>
                <a:cs typeface="Times New Roman" pitchFamily="18" charset="0"/>
              </a:rPr>
              <a:t>kajti </a:t>
            </a:r>
            <a:r>
              <a:rPr lang="sl-SI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trpljenje se zdravi s sočutjem</a:t>
            </a:r>
            <a:r>
              <a:rPr lang="sl-SI" u="sng" dirty="0">
                <a:latin typeface="Times New Roman" pitchFamily="18" charset="0"/>
                <a:cs typeface="Times New Roman" pitchFamily="18" charset="0"/>
              </a:rPr>
              <a:t>, ne s strokovnim znanjem.« </a:t>
            </a:r>
            <a:endParaRPr lang="sl-SI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l-SI" i="1" dirty="0">
                <a:latin typeface="Times New Roman" pitchFamily="18" charset="0"/>
                <a:cs typeface="Times New Roman" pitchFamily="18" charset="0"/>
              </a:rPr>
              <a:t>R. </a:t>
            </a:r>
            <a:r>
              <a:rPr lang="sl-SI" i="1" dirty="0" err="1">
                <a:latin typeface="Times New Roman" pitchFamily="18" charset="0"/>
                <a:cs typeface="Times New Roman" pitchFamily="18" charset="0"/>
              </a:rPr>
              <a:t>Naomi</a:t>
            </a:r>
            <a:r>
              <a:rPr lang="sl-SI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l-SI" i="1" dirty="0" err="1">
                <a:latin typeface="Times New Roman" pitchFamily="18" charset="0"/>
                <a:cs typeface="Times New Roman" pitchFamily="18" charset="0"/>
              </a:rPr>
              <a:t>Remen</a:t>
            </a:r>
            <a:r>
              <a:rPr lang="sl-SI" i="1" dirty="0">
                <a:latin typeface="Times New Roman" pitchFamily="18" charset="0"/>
                <a:cs typeface="Times New Roman" pitchFamily="18" charset="0"/>
              </a:rPr>
              <a:t>: Zgodbe ob kuhinjski mizi)</a:t>
            </a:r>
            <a:br>
              <a:rPr lang="sl-SI" i="1" dirty="0">
                <a:latin typeface="Times New Roman" pitchFamily="18" charset="0"/>
                <a:cs typeface="Times New Roman" pitchFamily="18" charset="0"/>
              </a:rPr>
            </a:b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6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50394" y="260649"/>
            <a:ext cx="4051505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sl-SI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 spomniš, kako si mi govorila, da je otroke treba naučiti poslušati? </a:t>
            </a:r>
            <a:endParaRPr lang="sl-SI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8987"/>
            <a:r>
              <a:rPr lang="sl-SI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sl-SI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Če jih naučiš poslušati, jih </a:t>
            </a:r>
            <a:r>
              <a:rPr lang="sl-SI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prizemljiš</a:t>
            </a:r>
            <a:r>
              <a:rPr lang="sl-SI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Če ne vedo, kje imajo ušesa, odletijo stran s prvim sunkom vetra. Tišine – ki se je vsi tako bojijo – v resnici ni, vsako okolje ima svoje glasove,« si govorila. »Treba se je naučiti poslušati.«</a:t>
            </a:r>
            <a:br>
              <a:rPr lang="sl-SI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l-SI" sz="2400" i="1" dirty="0" smtClean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Povzeto </a:t>
            </a:r>
            <a:r>
              <a:rPr lang="sl-SI" sz="2400" i="1" dirty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iz knjige </a:t>
            </a:r>
            <a:r>
              <a:rPr lang="sl-SI" sz="2400" i="1" dirty="0" err="1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Susanne</a:t>
            </a:r>
            <a:r>
              <a:rPr lang="sl-SI" sz="2400" i="1" dirty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 Tamaro </a:t>
            </a:r>
            <a:r>
              <a:rPr lang="sl-SI" sz="2400" b="1" i="1" dirty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Za vedno</a:t>
            </a:r>
            <a:endParaRPr lang="sl-SI" sz="2400" i="1" dirty="0">
              <a:solidFill>
                <a:srgbClr val="374C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171" y="207767"/>
            <a:ext cx="4865325" cy="648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4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260648"/>
            <a:ext cx="5471865" cy="6408712"/>
          </a:xfrm>
        </p:spPr>
        <p:txBody>
          <a:bodyPr>
            <a:normAutofit/>
          </a:bodyPr>
          <a:lstStyle/>
          <a:p>
            <a:r>
              <a:rPr lang="sl-SI" sz="4000" dirty="0">
                <a:latin typeface="Times New Roman" pitchFamily="18" charset="0"/>
                <a:cs typeface="Times New Roman" pitchFamily="18" charset="0"/>
              </a:rPr>
              <a:t>Izbrati </a:t>
            </a:r>
            <a:r>
              <a:rPr lang="sl-SI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pravo</a:t>
            </a:r>
            <a:r>
              <a:rPr lang="sl-SI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l-SI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knjigo</a:t>
            </a:r>
            <a:r>
              <a:rPr lang="sl-SI" sz="4000" dirty="0">
                <a:latin typeface="Times New Roman" pitchFamily="18" charset="0"/>
                <a:cs typeface="Times New Roman" pitchFamily="18" charset="0"/>
              </a:rPr>
              <a:t> ob </a:t>
            </a:r>
            <a:r>
              <a:rPr lang="sl-SI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pravem času </a:t>
            </a:r>
            <a:r>
              <a:rPr lang="sl-SI" sz="4000" dirty="0">
                <a:latin typeface="Times New Roman" pitchFamily="18" charset="0"/>
                <a:cs typeface="Times New Roman" pitchFamily="18" charset="0"/>
              </a:rPr>
              <a:t>za </a:t>
            </a:r>
            <a:r>
              <a:rPr lang="sl-SI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pravega bralca</a:t>
            </a:r>
            <a:r>
              <a:rPr lang="sl-SI" sz="4000" dirty="0">
                <a:latin typeface="Times New Roman" pitchFamily="18" charset="0"/>
                <a:cs typeface="Times New Roman" pitchFamily="18" charset="0"/>
              </a:rPr>
              <a:t>, je odgovornost, s katero se strokovni delavci na področju psihosocialnega in pedagoškega dela ter knjižničarstva srečujemo pri svojem vsakodnevnem delu.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4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88980" y="44624"/>
            <a:ext cx="459170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sl-SI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KNJIGA</a:t>
            </a:r>
          </a:p>
          <a:p>
            <a:pPr defTabSz="1218987"/>
            <a:r>
              <a:rPr lang="sl-SI" sz="3600" dirty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l-SI" sz="3600" dirty="0" smtClean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l-SI" sz="3600" dirty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procesu branja postane </a:t>
            </a:r>
            <a:r>
              <a:rPr lang="sl-SI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SREDSTVO</a:t>
            </a:r>
            <a:r>
              <a:rPr lang="sl-SI" sz="3600" b="1" dirty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l-SI" sz="3600" dirty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 s katerim bralec kot tridimenzionalno bitje (</a:t>
            </a:r>
            <a:r>
              <a:rPr lang="sl-SI" sz="36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duhovno, duševno in telesno</a:t>
            </a:r>
            <a:r>
              <a:rPr lang="sl-SI" sz="3600" dirty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) zadovoljuje potrebe na različnih ravneh.</a:t>
            </a:r>
          </a:p>
          <a:p>
            <a:pPr defTabSz="1218987"/>
            <a:r>
              <a:rPr lang="sl-SI" sz="3600" dirty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Knjiga je </a:t>
            </a:r>
            <a:r>
              <a:rPr lang="sl-SI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pripomoček</a:t>
            </a:r>
            <a:r>
              <a:rPr lang="sl-SI" sz="3600" dirty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 in ne recept za reševanje težav.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091353"/>
            <a:ext cx="3582566" cy="349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3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6" y="404664"/>
            <a:ext cx="626632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82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79513" y="548680"/>
            <a:ext cx="432047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sl-SI" sz="3200" dirty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Branje bralcu omogoča, da razmišlja bolj konstruktivno in pozitivno</a:t>
            </a:r>
            <a:r>
              <a:rPr lang="sl-SI" sz="3200" dirty="0" smtClean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1218987"/>
            <a:endParaRPr lang="sl-SI" sz="3200" dirty="0">
              <a:solidFill>
                <a:srgbClr val="374C8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8987"/>
            <a:r>
              <a:rPr lang="sl-SI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MOŽNOST RASTI SKOZI BIBLIOTERAPIJO PRIHAJA IZ </a:t>
            </a:r>
            <a:r>
              <a:rPr lang="sl-SI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SOOČENJA S PRISTNIMI ČUSTVI</a:t>
            </a:r>
            <a:r>
              <a:rPr lang="sl-SI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438" y="260648"/>
            <a:ext cx="4349058" cy="579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8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TS1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TS1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TS1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TS1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S1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S1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S1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S1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S1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S1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S1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TS1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832</Words>
  <Application>Microsoft Office PowerPoint</Application>
  <PresentationFormat>Diaprojekcija na zaslonu (4:3)</PresentationFormat>
  <Paragraphs>72</Paragraphs>
  <Slides>20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13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34" baseType="lpstr">
      <vt:lpstr>TS102787940</vt:lpstr>
      <vt:lpstr>1_TS102787940</vt:lpstr>
      <vt:lpstr>2_TS102787940</vt:lpstr>
      <vt:lpstr>3_TS102787940</vt:lpstr>
      <vt:lpstr>4_TS102787940</vt:lpstr>
      <vt:lpstr>5_TS102787940</vt:lpstr>
      <vt:lpstr>6_TS102787940</vt:lpstr>
      <vt:lpstr>7_TS102787940</vt:lpstr>
      <vt:lpstr>9_TS102787940</vt:lpstr>
      <vt:lpstr>10_TS102787940</vt:lpstr>
      <vt:lpstr>11_TS102787940</vt:lpstr>
      <vt:lpstr>12_TS102787940</vt:lpstr>
      <vt:lpstr>13_TS102787940</vt:lpstr>
      <vt:lpstr>Acrobat Document</vt:lpstr>
      <vt:lpstr> SIDRO Nacionalna konferenca Socialna in državljanska odgovornost  Brdo pri Kranju, 10. oktober 2013 </vt:lpstr>
      <vt:lpstr>PowerPointova predstavitev</vt:lpstr>
      <vt:lpstr> ZDRAVLJENJE</vt:lpstr>
      <vt:lpstr>ZDRAVLJENJE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ODNOSI SO KLJUČNI</vt:lpstr>
      <vt:lpstr> LEPOTA  Estetika/lepota literarnega besedila deluje na bralca zdravilno/katarzično, a mora ta biti notranje motiviran in odprt zanjo.   *Mnogi berejo leposlovje, a na konkretni ravni ničesar ne spremenijo v svojem življenju, čeprav radi in veliko berejo in čeprav trdijo, da jih branje spreminja.                                          </vt:lpstr>
      <vt:lpstr>PowerPointova predstavitev</vt:lpstr>
      <vt:lpstr>  Comenius Regio „BIBLIOPREVENTIVA“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SIDRO Nacionalna konferenca socialna in državljanska odgovornost  Brdo pri Kranju, 10. 10. 2013</dc:title>
  <dc:creator>Sabina Burkeljca</dc:creator>
  <cp:lastModifiedBy>Sabina Burkeljca</cp:lastModifiedBy>
  <cp:revision>57</cp:revision>
  <cp:lastPrinted>2013-09-23T07:46:42Z</cp:lastPrinted>
  <dcterms:created xsi:type="dcterms:W3CDTF">2013-09-17T11:14:34Z</dcterms:created>
  <dcterms:modified xsi:type="dcterms:W3CDTF">2013-10-11T10:14:17Z</dcterms:modified>
</cp:coreProperties>
</file>